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49"/>
  </p:notesMasterIdLst>
  <p:sldIdLst>
    <p:sldId id="918" r:id="rId2"/>
    <p:sldId id="926" r:id="rId3"/>
    <p:sldId id="1021" r:id="rId4"/>
    <p:sldId id="1022" r:id="rId5"/>
    <p:sldId id="1019" r:id="rId6"/>
    <p:sldId id="1059" r:id="rId7"/>
    <p:sldId id="1020" r:id="rId8"/>
    <p:sldId id="953" r:id="rId9"/>
    <p:sldId id="1026" r:id="rId10"/>
    <p:sldId id="1027" r:id="rId11"/>
    <p:sldId id="958" r:id="rId12"/>
    <p:sldId id="1028" r:id="rId13"/>
    <p:sldId id="1033" r:id="rId14"/>
    <p:sldId id="1029" r:id="rId15"/>
    <p:sldId id="954" r:id="rId16"/>
    <p:sldId id="1034" r:id="rId17"/>
    <p:sldId id="1036" r:id="rId18"/>
    <p:sldId id="929" r:id="rId19"/>
    <p:sldId id="1030" r:id="rId20"/>
    <p:sldId id="1031" r:id="rId21"/>
    <p:sldId id="1032" r:id="rId22"/>
    <p:sldId id="1037" r:id="rId23"/>
    <p:sldId id="1039" r:id="rId24"/>
    <p:sldId id="1040" r:id="rId25"/>
    <p:sldId id="1041" r:id="rId26"/>
    <p:sldId id="1043" r:id="rId27"/>
    <p:sldId id="1044" r:id="rId28"/>
    <p:sldId id="1045" r:id="rId29"/>
    <p:sldId id="1042" r:id="rId30"/>
    <p:sldId id="1047" r:id="rId31"/>
    <p:sldId id="1048" r:id="rId32"/>
    <p:sldId id="1049" r:id="rId33"/>
    <p:sldId id="1054" r:id="rId34"/>
    <p:sldId id="1038" r:id="rId35"/>
    <p:sldId id="1050" r:id="rId36"/>
    <p:sldId id="1060" r:id="rId37"/>
    <p:sldId id="1051" r:id="rId38"/>
    <p:sldId id="1052" r:id="rId39"/>
    <p:sldId id="1053" r:id="rId40"/>
    <p:sldId id="1046" r:id="rId41"/>
    <p:sldId id="1061" r:id="rId42"/>
    <p:sldId id="1056" r:id="rId43"/>
    <p:sldId id="1057" r:id="rId44"/>
    <p:sldId id="1058" r:id="rId45"/>
    <p:sldId id="957" r:id="rId46"/>
    <p:sldId id="1062" r:id="rId47"/>
    <p:sldId id="785" r:id="rId48"/>
  </p:sldIdLst>
  <p:sldSz cx="9144000" cy="6858000" type="screen4x3"/>
  <p:notesSz cx="6858000" cy="9144000"/>
  <p:embeddedFontLst>
    <p:embeddedFont>
      <p:font typeface="Cheltenhm BdItHd BT" pitchFamily="18" charset="0"/>
      <p:regular r:id="rId50"/>
    </p:embeddedFont>
    <p:embeddedFont>
      <p:font typeface="Cheltenhm BdHd BT" pitchFamily="18" charset="0"/>
      <p:regular r:id="rId51"/>
    </p:embeddedFont>
    <p:embeddedFont>
      <p:font typeface="Courier10 BT" pitchFamily="50" charset="0"/>
      <p:regular r:id="rId52"/>
      <p:bold r:id="rId53"/>
      <p:italic r:id="rId54"/>
      <p:boldItalic r:id="rId55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99"/>
    <a:srgbClr val="FF99CC"/>
    <a:srgbClr val="FFFFCC"/>
    <a:srgbClr val="99CCFF"/>
    <a:srgbClr val="FFFFFF"/>
    <a:srgbClr val="99FF66"/>
    <a:srgbClr val="FF5050"/>
    <a:srgbClr val="FF010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615" autoAdjust="0"/>
    <p:restoredTop sz="86379" autoAdjust="0"/>
  </p:normalViewPr>
  <p:slideViewPr>
    <p:cSldViewPr snapToGrid="0">
      <p:cViewPr>
        <p:scale>
          <a:sx n="75" d="100"/>
          <a:sy n="75" d="100"/>
        </p:scale>
        <p:origin x="-732" y="-9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font" Target="fonts/font1.fntdata"/><Relationship Id="rId55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4.fntdata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font" Target="fonts/font2.fntdata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5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5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5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5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0C4A4F-4FDB-4476-8E43-8AFADDAA76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128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5455ED-7CA6-4D15-8064-E7192D448F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7EE68D-7FB9-43B5-A2C1-A8904FF4B4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430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430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B3A57D-C169-4004-89F3-F816B1E40C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64E31F-C093-4FDF-8B35-CB4205B094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1A5A72-037A-45AD-B641-C786996876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B9DA86-9468-47B7-9FEA-2D01774029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10FC52-3B80-4438-A1AD-1E53E037F4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F965277-4CF5-43AC-9F49-043F646C5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1916A9-5D63-41C8-A2FE-81B8D443A4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E4C61E-F407-4D54-A67B-3A350C103B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B93FD-725B-4AF8-AA40-9F30A1CFDB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53DD7551-992F-46A6-9F54-0F3B581DB19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9pPr>
    </p:titleStyle>
    <p:bodyStyle>
      <a:lvl1pPr marL="342900" indent="-342900" algn="l" rtl="0" fontAlgn="base">
        <a:spcBef>
          <a:spcPct val="30000"/>
        </a:spcBef>
        <a:spcAft>
          <a:spcPct val="2000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5960" y="1595120"/>
            <a:ext cx="7772400" cy="4106691"/>
          </a:xfrm>
        </p:spPr>
        <p:txBody>
          <a:bodyPr anchor="ctr"/>
          <a:lstStyle/>
          <a:p>
            <a:r>
              <a:rPr lang="en-US" sz="11500" dirty="0" err="1" smtClean="0"/>
              <a:t>Syntaxation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2332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Smalltalk 80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19100" y="3886200"/>
            <a:ext cx="8229600" cy="1752600"/>
          </a:xfrm>
        </p:spPr>
        <p:txBody>
          <a:bodyPr/>
          <a:lstStyle/>
          <a:p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object name: </a:t>
            </a:r>
            <a:r>
              <a:rPr lang="en-US" sz="3600" b="1" dirty="0" err="1" smtClean="0"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 name2: arg2</a:t>
            </a:r>
          </a:p>
          <a:p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sz="3600" dirty="0" smtClean="0">
                <a:latin typeface="Cheltenhm BdItHd BT" pitchFamily="18" charset="0"/>
                <a:cs typeface="Courier New" pitchFamily="49" charset="0"/>
              </a:rPr>
              <a:t>operator</a:t>
            </a: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b="1" dirty="0" err="1" smtClean="0">
                <a:latin typeface="Courier New" pitchFamily="49" charset="0"/>
                <a:cs typeface="Courier New" pitchFamily="49" charset="0"/>
              </a:rPr>
              <a:t>arg</a:t>
            </a:r>
            <a:endParaRPr lang="en-US" sz="3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[ </a:t>
            </a:r>
            <a:r>
              <a:rPr lang="en-US" sz="3600" dirty="0" err="1" smtClean="0">
                <a:latin typeface="Cheltenhm BdItHd BT" pitchFamily="18" charset="0"/>
                <a:cs typeface="Courier New" pitchFamily="49" charset="0"/>
              </a:rPr>
              <a:t>var</a:t>
            </a:r>
            <a:r>
              <a:rPr lang="en-US" sz="3600" dirty="0" smtClean="0">
                <a:latin typeface="Cheltenhm BdItHd BT" pitchFamily="18" charset="0"/>
                <a:cs typeface="Courier New" pitchFamily="49" charset="0"/>
              </a:rPr>
              <a:t>  </a:t>
            </a: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3600" dirty="0" smtClean="0">
                <a:latin typeface="Cheltenhm BdItHd BT" pitchFamily="18" charset="0"/>
                <a:cs typeface="Courier New" pitchFamily="49" charset="0"/>
              </a:rPr>
              <a:t>block </a:t>
            </a: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en-US" sz="36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40631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Emotional Style</a:t>
            </a: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Fashionable Tolerance 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 err="1" smtClean="0"/>
              <a:t>Syntaxtic</a:t>
            </a:r>
            <a:r>
              <a:rPr lang="en-US" dirty="0" smtClean="0"/>
              <a:t> Ambiguity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1072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4" name="Rectangle 4"/>
          <p:cNvSpPr>
            <a:spLocks noGrp="1" noChangeArrowheads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6000" dirty="0" smtClean="0">
                <a:latin typeface="Courier10 BT" pitchFamily="50" charset="0"/>
              </a:rPr>
              <a:t>a </a:t>
            </a:r>
            <a:r>
              <a:rPr lang="en-US" sz="6000" dirty="0" smtClean="0">
                <a:solidFill>
                  <a:srgbClr val="CCFFCC"/>
                </a:solidFill>
                <a:latin typeface="Courier10 BT" pitchFamily="50" charset="0"/>
              </a:rPr>
              <a:t>☁ </a:t>
            </a:r>
            <a:r>
              <a:rPr lang="en-US" sz="6000" dirty="0" smtClean="0">
                <a:latin typeface="Courier10 BT" pitchFamily="50" charset="0"/>
              </a:rPr>
              <a:t>b</a:t>
            </a:r>
            <a:r>
              <a:rPr lang="en-US" sz="6000" dirty="0">
                <a:solidFill>
                  <a:srgbClr val="CCFFCC"/>
                </a:solidFill>
                <a:latin typeface="Courier10 BT" pitchFamily="50" charset="0"/>
              </a:rPr>
              <a:t> </a:t>
            </a:r>
            <a:r>
              <a:rPr lang="en-US" sz="6000" dirty="0" smtClean="0">
                <a:solidFill>
                  <a:srgbClr val="CCFFCC"/>
                </a:solidFill>
                <a:latin typeface="Courier10 BT" pitchFamily="50" charset="0"/>
              </a:rPr>
              <a:t>♥ </a:t>
            </a:r>
            <a:r>
              <a:rPr lang="en-US" sz="6000" dirty="0" smtClean="0">
                <a:latin typeface="Courier10 BT" pitchFamily="50" charset="0"/>
              </a:rPr>
              <a:t>c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 smtClean="0">
                <a:solidFill>
                  <a:srgbClr val="FF99CC"/>
                </a:solidFill>
                <a:latin typeface="Courier10 BT" pitchFamily="50" charset="0"/>
              </a:rPr>
              <a:t>((</a:t>
            </a:r>
            <a:r>
              <a:rPr lang="en-US" sz="6000" dirty="0" smtClean="0">
                <a:latin typeface="Courier10 BT" pitchFamily="50" charset="0"/>
              </a:rPr>
              <a:t>a </a:t>
            </a:r>
            <a:r>
              <a:rPr lang="en-US" sz="6000" dirty="0" smtClean="0">
                <a:solidFill>
                  <a:srgbClr val="CCFFCC"/>
                </a:solidFill>
                <a:latin typeface="Courier10 BT" pitchFamily="50" charset="0"/>
              </a:rPr>
              <a:t>☁</a:t>
            </a:r>
            <a:r>
              <a:rPr lang="en-US" sz="6000" dirty="0" smtClean="0">
                <a:latin typeface="Courier10 BT" pitchFamily="50" charset="0"/>
              </a:rPr>
              <a:t> b</a:t>
            </a:r>
            <a:r>
              <a:rPr lang="en-US" sz="6000" dirty="0" smtClean="0">
                <a:solidFill>
                  <a:srgbClr val="FF99CC"/>
                </a:solidFill>
                <a:latin typeface="Courier10 BT" pitchFamily="50" charset="0"/>
              </a:rPr>
              <a:t>)</a:t>
            </a:r>
            <a:r>
              <a:rPr lang="en-US" sz="6000" dirty="0">
                <a:solidFill>
                  <a:srgbClr val="CCFFCC"/>
                </a:solidFill>
                <a:latin typeface="Courier10 BT" pitchFamily="50" charset="0"/>
              </a:rPr>
              <a:t> </a:t>
            </a:r>
            <a:r>
              <a:rPr lang="en-US" sz="6000" dirty="0" smtClean="0">
                <a:solidFill>
                  <a:srgbClr val="CCFFCC"/>
                </a:solidFill>
                <a:latin typeface="Courier10 BT" pitchFamily="50" charset="0"/>
              </a:rPr>
              <a:t>♥ </a:t>
            </a:r>
            <a:r>
              <a:rPr lang="en-US" sz="6000" dirty="0" smtClean="0">
                <a:latin typeface="Courier10 BT" pitchFamily="50" charset="0"/>
              </a:rPr>
              <a:t>c</a:t>
            </a:r>
            <a:r>
              <a:rPr lang="en-US" sz="6000" dirty="0" smtClean="0">
                <a:solidFill>
                  <a:srgbClr val="FF99CC"/>
                </a:solidFill>
                <a:latin typeface="Courier10 BT" pitchFamily="50" charset="0"/>
              </a:rPr>
              <a:t>)</a:t>
            </a:r>
            <a:r>
              <a:rPr lang="en-US" sz="6000" dirty="0" smtClean="0">
                <a:latin typeface="Courier10 BT" pitchFamily="50" charset="0"/>
              </a:rPr>
              <a:t/>
            </a:r>
            <a:br>
              <a:rPr lang="en-US" sz="6000" dirty="0" smtClean="0">
                <a:latin typeface="Courier10 BT" pitchFamily="50" charset="0"/>
              </a:rPr>
            </a:br>
            <a:r>
              <a:rPr lang="en-US" sz="6000" dirty="0" smtClean="0">
                <a:solidFill>
                  <a:srgbClr val="FF99CC"/>
                </a:solidFill>
                <a:latin typeface="Courier10 BT" pitchFamily="50" charset="0"/>
              </a:rPr>
              <a:t>(</a:t>
            </a:r>
            <a:r>
              <a:rPr lang="en-US" sz="6000" dirty="0" smtClean="0">
                <a:latin typeface="Courier10 BT" pitchFamily="50" charset="0"/>
              </a:rPr>
              <a:t>a </a:t>
            </a:r>
            <a:r>
              <a:rPr lang="en-US" sz="6000" dirty="0" smtClean="0">
                <a:solidFill>
                  <a:srgbClr val="CCFFCC"/>
                </a:solidFill>
                <a:latin typeface="Courier10 BT" pitchFamily="50" charset="0"/>
              </a:rPr>
              <a:t>☁</a:t>
            </a:r>
            <a:r>
              <a:rPr lang="en-US" sz="6000" dirty="0" smtClean="0">
                <a:latin typeface="Courier10 BT" pitchFamily="50" charset="0"/>
              </a:rPr>
              <a:t> </a:t>
            </a:r>
            <a:r>
              <a:rPr lang="en-US" sz="6000" dirty="0" smtClean="0">
                <a:solidFill>
                  <a:srgbClr val="FF99CC"/>
                </a:solidFill>
                <a:latin typeface="Courier10 BT" pitchFamily="50" charset="0"/>
              </a:rPr>
              <a:t>(</a:t>
            </a:r>
            <a:r>
              <a:rPr lang="en-US" sz="6000" dirty="0" smtClean="0">
                <a:latin typeface="Courier10 BT" pitchFamily="50" charset="0"/>
              </a:rPr>
              <a:t>b</a:t>
            </a:r>
            <a:r>
              <a:rPr lang="en-US" sz="6000" dirty="0">
                <a:solidFill>
                  <a:srgbClr val="CCFFCC"/>
                </a:solidFill>
                <a:latin typeface="Courier10 BT" pitchFamily="50" charset="0"/>
              </a:rPr>
              <a:t> </a:t>
            </a:r>
            <a:r>
              <a:rPr lang="en-US" sz="6000" dirty="0" smtClean="0">
                <a:solidFill>
                  <a:srgbClr val="CCFFCC"/>
                </a:solidFill>
                <a:latin typeface="Courier10 BT" pitchFamily="50" charset="0"/>
              </a:rPr>
              <a:t>♥ </a:t>
            </a:r>
            <a:r>
              <a:rPr lang="en-US" sz="6000" dirty="0" smtClean="0">
                <a:latin typeface="Courier10 BT" pitchFamily="50" charset="0"/>
              </a:rPr>
              <a:t>c</a:t>
            </a:r>
            <a:r>
              <a:rPr lang="en-US" sz="6000" dirty="0" smtClean="0">
                <a:solidFill>
                  <a:srgbClr val="FF99CC"/>
                </a:solidFill>
                <a:latin typeface="Courier10 BT" pitchFamily="50" charset="0"/>
              </a:rPr>
              <a:t>))</a:t>
            </a:r>
            <a:endParaRPr lang="en-US" sz="6000" dirty="0">
              <a:solidFill>
                <a:srgbClr val="FF99CC"/>
              </a:solidFill>
              <a:latin typeface="Courier10 B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7525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Binding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10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 +=  -=</a:t>
            </a:r>
          </a:p>
          <a:p>
            <a:pPr marL="0" indent="0">
              <a:buNone/>
            </a:pPr>
            <a:r>
              <a:rPr lang="en-US" dirty="0" smtClean="0"/>
              <a:t>20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?</a:t>
            </a:r>
          </a:p>
          <a:p>
            <a:pPr marL="0" indent="0">
              <a:buNone/>
            </a:pPr>
            <a:r>
              <a:rPr lang="en-US" dirty="0" smtClean="0"/>
              <a:t>40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&amp;&amp;  ||</a:t>
            </a:r>
          </a:p>
          <a:p>
            <a:pPr marL="0" indent="0">
              <a:buNone/>
            </a:pPr>
            <a:r>
              <a:rPr lang="en-US" dirty="0" smtClean="0"/>
              <a:t>50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===  &lt;  &gt;  &lt;=  &gt;=  !==</a:t>
            </a:r>
          </a:p>
          <a:p>
            <a:pPr marL="0" indent="0">
              <a:buNone/>
            </a:pPr>
            <a:r>
              <a:rPr lang="en-US" dirty="0" smtClean="0"/>
              <a:t>60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  -</a:t>
            </a:r>
          </a:p>
          <a:p>
            <a:pPr marL="0" indent="0">
              <a:buNone/>
            </a:pPr>
            <a:r>
              <a:rPr lang="en-US" dirty="0" smtClean="0"/>
              <a:t>70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*  /</a:t>
            </a:r>
          </a:p>
          <a:p>
            <a:pPr marL="0" indent="0">
              <a:buNone/>
            </a:pPr>
            <a:r>
              <a:rPr lang="en-US" dirty="0" smtClean="0"/>
              <a:t>80		</a:t>
            </a:r>
            <a:r>
              <a:rPr lang="en-US" dirty="0" smtClean="0">
                <a:latin typeface="Cheltenhm BdItHd BT" pitchFamily="18" charset="0"/>
              </a:rPr>
              <a:t>unary</a:t>
            </a:r>
          </a:p>
          <a:p>
            <a:pPr marL="0" indent="0">
              <a:buNone/>
            </a:pPr>
            <a:r>
              <a:rPr lang="en-US" dirty="0" smtClean="0"/>
              <a:t>90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  [  (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19092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word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variable?</a:t>
            </a:r>
          </a:p>
          <a:p>
            <a:r>
              <a:rPr lang="en-US" dirty="0" smtClean="0"/>
              <a:t>statement keyword?</a:t>
            </a:r>
          </a:p>
          <a:p>
            <a:r>
              <a:rPr lang="en-US" dirty="0" smtClean="0"/>
              <a:t>operator?</a:t>
            </a:r>
          </a:p>
          <a:p>
            <a:r>
              <a:rPr lang="en-US" dirty="0" smtClean="0"/>
              <a:t>special form?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8734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6600" dirty="0" smtClean="0"/>
              <a:t>Parsing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Theory of Formal Languages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9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Tokens are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44500" y="3886200"/>
            <a:ext cx="8178800" cy="1752600"/>
          </a:xfrm>
        </p:spPr>
        <p:txBody>
          <a:bodyPr/>
          <a:lstStyle/>
          <a:p>
            <a:r>
              <a:rPr lang="en-US" sz="4800" dirty="0" smtClean="0"/>
              <a:t>prototype </a:t>
            </a:r>
            <a:r>
              <a:rPr lang="en-US" sz="4800" dirty="0"/>
              <a:t>←</a:t>
            </a:r>
            <a:r>
              <a:rPr lang="en-US" sz="4800" dirty="0" smtClean="0"/>
              <a:t> symbol </a:t>
            </a:r>
            <a:r>
              <a:rPr lang="en-US" sz="4800" dirty="0"/>
              <a:t>←</a:t>
            </a:r>
            <a:r>
              <a:rPr lang="en-US" sz="4800" dirty="0" smtClean="0"/>
              <a:t> token</a:t>
            </a:r>
          </a:p>
          <a:p>
            <a:r>
              <a:rPr lang="en-US" sz="4800" b="1" dirty="0" smtClean="0">
                <a:latin typeface="Courier10 BT" pitchFamily="50" charset="0"/>
              </a:rPr>
              <a:t>advance()</a:t>
            </a:r>
            <a:br>
              <a:rPr lang="en-US" sz="4800" b="1" dirty="0" smtClean="0">
                <a:latin typeface="Courier10 BT" pitchFamily="50" charset="0"/>
              </a:rPr>
            </a:br>
            <a:r>
              <a:rPr lang="en-US" sz="4800" b="1" dirty="0" smtClean="0">
                <a:latin typeface="Courier10 BT" pitchFamily="50" charset="0"/>
              </a:rPr>
              <a:t>advance(</a:t>
            </a:r>
            <a:r>
              <a:rPr lang="en-US" sz="4800" dirty="0" smtClean="0">
                <a:latin typeface="Cheltenhm BdItHd BT" pitchFamily="18" charset="0"/>
              </a:rPr>
              <a:t>id</a:t>
            </a:r>
            <a:r>
              <a:rPr lang="en-US" sz="4800" b="1" dirty="0" smtClean="0">
                <a:latin typeface="Courier10 BT" pitchFamily="50" charset="0"/>
              </a:rPr>
              <a:t>)</a:t>
            </a:r>
            <a:endParaRPr lang="en-US" sz="4800" b="1" dirty="0">
              <a:latin typeface="Courier10 B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6100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= b + c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689600"/>
            <a:ext cx="847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n-lt"/>
              </a:rPr>
              <a:t>Weave a stream of tokens into a tree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95500" y="27432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+mn-lt"/>
              </a:rPr>
              <a:t>a</a:t>
            </a:r>
            <a:endParaRPr lang="en-US" sz="4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4750" y="18923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+mn-lt"/>
              </a:rPr>
              <a:t>=</a:t>
            </a:r>
            <a:endParaRPr lang="en-US" sz="4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8350" y="438971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+mn-lt"/>
              </a:rPr>
              <a:t>b</a:t>
            </a:r>
            <a:endParaRPr lang="en-US" sz="4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5300" y="27432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+mn-lt"/>
              </a:rPr>
              <a:t>+</a:t>
            </a:r>
            <a:endParaRPr lang="en-US" sz="4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91300" y="438971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+mn-lt"/>
              </a:rPr>
              <a:t>c</a:t>
            </a:r>
            <a:endParaRPr lang="en-US" sz="44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2882900" y="2514600"/>
            <a:ext cx="939800" cy="368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5194300" y="3512641"/>
            <a:ext cx="596900" cy="8770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 flipV="1">
            <a:off x="4559300" y="2546350"/>
            <a:ext cx="1231900" cy="368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6248400" y="3512641"/>
            <a:ext cx="469900" cy="10212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7549962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Down Operator Precedence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1600200"/>
            <a:ext cx="6057900" cy="5105400"/>
          </a:xfrm>
        </p:spPr>
        <p:txBody>
          <a:bodyPr/>
          <a:lstStyle/>
          <a:p>
            <a:r>
              <a:rPr lang="en-US" dirty="0" smtClean="0"/>
              <a:t>Vaughan Pratt [POPL 1973]</a:t>
            </a:r>
          </a:p>
          <a:p>
            <a:r>
              <a:rPr lang="en-US" dirty="0"/>
              <a:t>simple to </a:t>
            </a:r>
            <a:r>
              <a:rPr lang="en-US" dirty="0" smtClean="0"/>
              <a:t>understand</a:t>
            </a:r>
          </a:p>
          <a:p>
            <a:r>
              <a:rPr lang="en-US" dirty="0" smtClean="0"/>
              <a:t>trivial </a:t>
            </a:r>
            <a:r>
              <a:rPr lang="en-US" dirty="0"/>
              <a:t>to </a:t>
            </a:r>
            <a:r>
              <a:rPr lang="en-US" dirty="0" smtClean="0"/>
              <a:t>implement</a:t>
            </a:r>
          </a:p>
          <a:p>
            <a:r>
              <a:rPr lang="en-US" dirty="0" smtClean="0"/>
              <a:t>easy </a:t>
            </a:r>
            <a:r>
              <a:rPr lang="en-US" dirty="0"/>
              <a:t>to </a:t>
            </a:r>
            <a:r>
              <a:rPr lang="en-US" dirty="0" smtClean="0"/>
              <a:t>use</a:t>
            </a:r>
          </a:p>
          <a:p>
            <a:r>
              <a:rPr lang="en-US" dirty="0" smtClean="0"/>
              <a:t>extremely efficient</a:t>
            </a:r>
          </a:p>
          <a:p>
            <a:r>
              <a:rPr lang="en-US" dirty="0" smtClean="0"/>
              <a:t>very flexible</a:t>
            </a:r>
            <a:endParaRPr lang="en-US" dirty="0"/>
          </a:p>
          <a:p>
            <a:r>
              <a:rPr lang="en-US" dirty="0" smtClean="0"/>
              <a:t>beautiful</a:t>
            </a:r>
            <a:endParaRPr lang="en-US" dirty="0"/>
          </a:p>
        </p:txBody>
      </p:sp>
      <p:pic>
        <p:nvPicPr>
          <p:cNvPr id="1026" name="Picture 2" descr="http://boole.stanford.edu/v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1582737"/>
            <a:ext cx="1685925" cy="225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05389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Why have you never heard of this?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Preoccupation with </a:t>
            </a:r>
            <a:r>
              <a:rPr lang="en-US" dirty="0"/>
              <a:t>BNF grammars and their various offspring, along with their related </a:t>
            </a:r>
            <a:r>
              <a:rPr lang="en-US" dirty="0" smtClean="0"/>
              <a:t>automata and theorems.</a:t>
            </a:r>
          </a:p>
          <a:p>
            <a:r>
              <a:rPr lang="en-US" dirty="0" smtClean="0"/>
              <a:t>Requires a functional programming language.</a:t>
            </a:r>
          </a:p>
          <a:p>
            <a:r>
              <a:rPr lang="en-US" dirty="0" smtClean="0"/>
              <a:t>LISP community did not want syntax.</a:t>
            </a:r>
          </a:p>
          <a:p>
            <a:r>
              <a:rPr lang="en-US" dirty="0" smtClean="0"/>
              <a:t>JavaScript is a functional language with a community that likes syntax.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8617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1500" dirty="0" smtClean="0"/>
              <a:t>JavaScript: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The Universal Virtual Machine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933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What do we expect to see to the left of the operator?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left denotation		led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null </a:t>
            </a:r>
            <a:r>
              <a:rPr lang="en-US" dirty="0" smtClean="0"/>
              <a:t>denotation	</a:t>
            </a:r>
            <a:r>
              <a:rPr lang="en-US" dirty="0"/>
              <a:t>	</a:t>
            </a:r>
            <a:r>
              <a:rPr lang="en-US" dirty="0" err="1"/>
              <a:t>nud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1964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</a:t>
            </a:r>
            <a:r>
              <a:rPr lang="en-US" dirty="0" err="1" smtClean="0"/>
              <a:t>nud</a:t>
            </a:r>
            <a:r>
              <a:rPr lang="en-US" dirty="0" smtClean="0"/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! ~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typeof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{</a:t>
            </a:r>
            <a:r>
              <a:rPr lang="en-US" dirty="0" smtClean="0"/>
              <a:t> 	</a:t>
            </a:r>
            <a:r>
              <a:rPr lang="en-US" dirty="0" smtClean="0">
                <a:latin typeface="Cheltenhm BdItHd BT" pitchFamily="18" charset="0"/>
              </a:rPr>
              <a:t>prefix</a:t>
            </a:r>
          </a:p>
          <a:p>
            <a:r>
              <a:rPr lang="en-US" dirty="0" smtClean="0"/>
              <a:t>only led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* . = ===	</a:t>
            </a:r>
            <a:r>
              <a:rPr lang="en-US" dirty="0" smtClean="0">
                <a:latin typeface="Cheltenhm BdItHd BT" pitchFamily="18" charset="0"/>
              </a:rPr>
              <a:t>infix, suffix</a:t>
            </a:r>
          </a:p>
          <a:p>
            <a:r>
              <a:rPr lang="en-US" dirty="0" err="1" smtClean="0"/>
              <a:t>nud</a:t>
            </a:r>
            <a:r>
              <a:rPr lang="en-US" dirty="0" smtClean="0"/>
              <a:t> &amp; led</a:t>
            </a:r>
            <a:r>
              <a:rPr lang="en-US" dirty="0"/>
              <a:t>	</a:t>
            </a:r>
            <a:r>
              <a:rPr lang="en-US" b="1" dirty="0" smtClean="0">
                <a:latin typeface="Courier10 BT" pitchFamily="50" charset="0"/>
              </a:rPr>
              <a:t>+ - </a:t>
            </a:r>
            <a:r>
              <a:rPr lang="en-US" b="1" dirty="0" smtClean="0">
                <a:latin typeface="Courier10 BT" pitchFamily="50" charset="0"/>
                <a:cs typeface="Courier New" pitchFamily="49" charset="0"/>
              </a:rPr>
              <a:t>( [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/>
              <a:t> </a:t>
            </a:r>
            <a:r>
              <a:rPr lang="en-US" dirty="0"/>
              <a:t>	</a:t>
            </a:r>
            <a:endParaRPr lang="en-US" dirty="0">
              <a:latin typeface="Cheltenhm BdItHd BT" pitchFamily="18" charset="0"/>
            </a:endParaRPr>
          </a:p>
          <a:p>
            <a:endParaRPr lang="en-US" b="1" dirty="0">
              <a:latin typeface="Cheltenhm BdItHd BT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43419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228600"/>
            <a:ext cx="89535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symbol_table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{};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prototype_token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=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nud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this.error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("Undefined.");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}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,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   led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 (left)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this.error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("Missing operator.");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}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  error: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function(message)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...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}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lbp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: 0     // </a:t>
            </a:r>
            <a:r>
              <a:rPr lang="en-US" sz="2800" b="1" dirty="0">
                <a:latin typeface="Cheltenhm BdItHd BT" pitchFamily="18" charset="0"/>
                <a:cs typeface="Courier New" pitchFamily="49" charset="0"/>
              </a:rPr>
              <a:t>left binding power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6819489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symbol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(id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 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symbol_table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[id];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|| 0;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if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(s)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if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&gt;= </a:t>
            </a:r>
            <a:r>
              <a:rPr lang="en-US" sz="24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s.lbp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{  </a:t>
            </a:r>
            <a:endParaRPr lang="en-US" sz="2400" b="1" dirty="0">
              <a:latin typeface="Cheltenhm BdItHd BT" pitchFamily="18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2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s.lbp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}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else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s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2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.create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prototype_token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s.id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s.value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= id;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s.lbp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symbol_table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[id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] = 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}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return s;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9575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symbol(":");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symbol(";");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symbol(",");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symbol(")");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symbol("]");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symbol("}");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symbol("else</a:t>
            </a: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symbol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("(end)");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symbol</a:t>
            </a: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("(word)");</a:t>
            </a:r>
            <a:endParaRPr lang="en-US" sz="36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41905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symbol("+", 60).led =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 (left) {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this.first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left;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this.second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(60);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this.arity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"binary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";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return this;</a:t>
            </a:r>
            <a:endParaRPr lang="en-US" sz="2800" b="1" dirty="0" smtClean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19640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symbol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("*", 70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).led =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 (left) {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this.first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left;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this.second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(70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this.arity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"binary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";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return this;</a:t>
            </a:r>
            <a:endParaRPr lang="en-US" sz="2800" b="1" dirty="0" smtClean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146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infix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(id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, led)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 =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symbol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(id, </a:t>
            </a:r>
            <a:r>
              <a:rPr lang="en-US" sz="28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s.led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led || 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function (left)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8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this.first</a:t>
            </a: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left;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8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this.second</a:t>
            </a: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8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this.arity</a:t>
            </a: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"binary";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}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0110038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infix("+", 60);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infix("-", 60);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infix("*", 70);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infix("/", 70);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infix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("===", 50);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infix("!==", 50);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infix("&lt;", 50);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infix("&lt;=", 50);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infix("&gt;", 50);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Courier New" pitchFamily="49" charset="0"/>
                <a:cs typeface="Courier New" pitchFamily="49" charset="0"/>
              </a:rPr>
              <a:t>infix("&gt;=", 50);</a:t>
            </a:r>
            <a:endParaRPr lang="en-US" sz="36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0127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infix("?", 20,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 (left)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this.first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left;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this.second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advance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(":");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this.third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this.arity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"ternary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return this;</a:t>
            </a:r>
            <a:endParaRPr lang="en-US" b="1" dirty="0" smtClean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99248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JSLint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Good Parts.</a:t>
            </a:r>
            <a:endParaRPr lang="en-US" dirty="0"/>
          </a:p>
          <a:p>
            <a:r>
              <a:rPr lang="en-US" b="1" dirty="0" smtClean="0">
                <a:latin typeface="Courier New" pitchFamily="49" charset="0"/>
              </a:rPr>
              <a:t>http</a:t>
            </a:r>
            <a:r>
              <a:rPr lang="en-US" b="1" dirty="0">
                <a:latin typeface="Courier New" pitchFamily="49" charset="0"/>
              </a:rPr>
              <a:t>://www.JSLint.com/</a:t>
            </a:r>
          </a:p>
        </p:txBody>
      </p:sp>
    </p:spTree>
    <p:extLst>
      <p:ext uri="{BB962C8B-B14F-4D97-AF65-F5344CB8AC3E}">
        <p14:creationId xmlns:p14="http://schemas.microsoft.com/office/powerpoint/2010/main" val="216300883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sz="2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 err="1" smtClean="0">
                <a:latin typeface="Courier New" pitchFamily="49" charset="0"/>
                <a:cs typeface="Courier New" pitchFamily="49" charset="0"/>
              </a:rPr>
              <a:t>infixr</a:t>
            </a:r>
            <a:r>
              <a:rPr lang="en-US" sz="26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(id</a:t>
            </a:r>
            <a:r>
              <a:rPr lang="en-US" sz="26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6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6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, led)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6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6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 = 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symbol</a:t>
            </a:r>
            <a:r>
              <a:rPr lang="en-US" sz="26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(id, </a:t>
            </a:r>
            <a:r>
              <a:rPr lang="en-US" sz="26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6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6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s.led</a:t>
            </a:r>
            <a:r>
              <a:rPr lang="en-US" sz="26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led ||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function (left)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6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this.first</a:t>
            </a:r>
            <a:r>
              <a:rPr lang="en-US" sz="26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left;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6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this.second</a:t>
            </a:r>
            <a:r>
              <a:rPr lang="en-US" sz="26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expression(</a:t>
            </a:r>
            <a:r>
              <a:rPr lang="en-US" sz="26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bp</a:t>
            </a:r>
            <a:r>
              <a:rPr lang="en-US" sz="26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- 1);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6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this.arity</a:t>
            </a:r>
            <a:r>
              <a:rPr lang="en-US" sz="26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"binary";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sz="26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}</a:t>
            </a:r>
            <a:r>
              <a:rPr lang="en-US" sz="26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6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26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6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err="1">
                <a:latin typeface="Courier New" pitchFamily="49" charset="0"/>
                <a:cs typeface="Courier New" pitchFamily="49" charset="0"/>
              </a:rPr>
              <a:t>infixr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("&amp;&amp;", 40);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err="1">
                <a:latin typeface="Courier New" pitchFamily="49" charset="0"/>
                <a:cs typeface="Courier New" pitchFamily="49" charset="0"/>
              </a:rPr>
              <a:t>infixr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("||", 40);</a:t>
            </a:r>
            <a:endParaRPr lang="en-US" sz="26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12269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sz="2500" b="1" dirty="0" smtClean="0">
                <a:latin typeface="Courier New" pitchFamily="49" charset="0"/>
                <a:cs typeface="Courier New" pitchFamily="49" charset="0"/>
              </a:rPr>
              <a:t> assignment</a:t>
            </a:r>
            <a:r>
              <a:rPr lang="en-US" sz="25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(id</a:t>
            </a:r>
            <a:r>
              <a:rPr lang="en-US" sz="25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2500" b="1" dirty="0" err="1">
                <a:latin typeface="Courier New" pitchFamily="49" charset="0"/>
                <a:cs typeface="Courier New" pitchFamily="49" charset="0"/>
              </a:rPr>
              <a:t>infixr</a:t>
            </a:r>
            <a:r>
              <a:rPr lang="en-US" sz="25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500" b="1" dirty="0">
                <a:latin typeface="Courier New" pitchFamily="49" charset="0"/>
                <a:cs typeface="Courier New" pitchFamily="49" charset="0"/>
              </a:rPr>
              <a:t>id</a:t>
            </a:r>
            <a:r>
              <a:rPr lang="en-US" sz="25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, 10, 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function (left)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if 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(left.id !== "." &amp;&amp; </a:t>
            </a:r>
            <a:endParaRPr lang="en-US" sz="2500" b="1" dirty="0" smtClean="0">
              <a:solidFill>
                <a:srgbClr val="FFFF99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       left.id 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!== "[" &amp;&amp;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25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left.arity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!== "name")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25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left.error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("Bad </a:t>
            </a:r>
            <a:r>
              <a:rPr lang="en-US" sz="2500" b="1" dirty="0" err="1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lvalue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.");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}</a:t>
            </a:r>
            <a:endParaRPr lang="en-US" sz="2500" b="1" dirty="0">
              <a:solidFill>
                <a:srgbClr val="FFFF99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5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this.first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left;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5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this.second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500" b="1" dirty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(9);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5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this.assignment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true;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5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this.arity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"binary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return this;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5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5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5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5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Courier New" pitchFamily="49" charset="0"/>
                <a:cs typeface="Courier New" pitchFamily="49" charset="0"/>
              </a:rPr>
              <a:t>assignment("=");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Courier New" pitchFamily="49" charset="0"/>
                <a:cs typeface="Courier New" pitchFamily="49" charset="0"/>
              </a:rPr>
              <a:t>assignment("+=");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Courier New" pitchFamily="49" charset="0"/>
                <a:cs typeface="Courier New" pitchFamily="49" charset="0"/>
              </a:rPr>
              <a:t>assignment("-=");</a:t>
            </a:r>
            <a:endParaRPr lang="en-US" sz="25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2504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prefix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(id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nud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 =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symbol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(id);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s.nud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800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nud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|| 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8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this.first</a:t>
            </a: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(80);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800" b="1" dirty="0" err="1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this.arity</a:t>
            </a: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= "unary</a:t>
            </a:r>
            <a:r>
              <a:rPr lang="en-US" sz="2800" b="1" dirty="0" smtClean="0">
                <a:solidFill>
                  <a:srgbClr val="FFFF99"/>
                </a:solidFill>
                <a:latin typeface="Courier New" pitchFamily="49" charset="0"/>
                <a:cs typeface="Courier New" pitchFamily="49" charset="0"/>
              </a:rPr>
              <a:t>"; }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prefix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("+");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prefix("-");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prefix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("!");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prefix("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typeof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");</a:t>
            </a:r>
          </a:p>
        </p:txBody>
      </p:sp>
    </p:spTree>
    <p:extLst>
      <p:ext uri="{BB962C8B-B14F-4D97-AF65-F5344CB8AC3E}">
        <p14:creationId xmlns:p14="http://schemas.microsoft.com/office/powerpoint/2010/main" val="1788531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Courier New" pitchFamily="49" charset="0"/>
                <a:cs typeface="Courier New" pitchFamily="49" charset="0"/>
              </a:rPr>
              <a:t>prefix("(", </a:t>
            </a:r>
            <a:r>
              <a:rPr lang="en-US" sz="40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sz="40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40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40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40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0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e = </a:t>
            </a:r>
            <a:r>
              <a:rPr lang="en-US" sz="4000" b="1" dirty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sz="40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latin typeface="Courier New" pitchFamily="49" charset="0"/>
                <a:cs typeface="Courier New" pitchFamily="49" charset="0"/>
              </a:rPr>
              <a:t>    advance</a:t>
            </a:r>
            <a:r>
              <a:rPr lang="en-US" sz="40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(")");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sz="40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e;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4000" b="1" dirty="0">
                <a:latin typeface="Courier New" pitchFamily="49" charset="0"/>
                <a:cs typeface="Courier New" pitchFamily="49" charset="0"/>
              </a:rPr>
              <a:t>);</a:t>
            </a:r>
            <a:endParaRPr lang="en-US" sz="40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5718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Statement denotation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first null denotation</a:t>
            </a:r>
          </a:p>
          <a:p>
            <a:r>
              <a:rPr lang="en-US" dirty="0" err="1" smtClean="0"/>
              <a:t>fud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85786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statement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t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token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, </a:t>
            </a:r>
            <a:endParaRPr lang="en-US" sz="2400" b="1" dirty="0" smtClean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e;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2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t.fud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advance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sz="2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t.fud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}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e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if (!</a:t>
            </a:r>
            <a:r>
              <a:rPr lang="en-US" sz="2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e.assignment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e.id 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!== "(")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e.error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("Bad expression statement.");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}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advance</a:t>
            </a:r>
            <a:r>
              <a:rPr lang="en-US" sz="2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(";");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return e;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5146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function</a:t>
            </a:r>
            <a:r>
              <a:rPr lang="en-US" sz="3100" b="1" dirty="0" smtClean="0">
                <a:latin typeface="Courier10 BT" pitchFamily="50" charset="0"/>
              </a:rPr>
              <a:t> </a:t>
            </a:r>
            <a:r>
              <a:rPr lang="en-US" sz="3100" b="1" dirty="0">
                <a:latin typeface="Courier10 BT" pitchFamily="50" charset="0"/>
              </a:rPr>
              <a:t>statements</a:t>
            </a: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() </a:t>
            </a:r>
            <a:r>
              <a:rPr lang="en-US" sz="3100" b="1" dirty="0">
                <a:solidFill>
                  <a:srgbClr val="CCFFCC"/>
                </a:solidFill>
                <a:latin typeface="Courier10 BT" pitchFamily="50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    </a:t>
            </a:r>
            <a:r>
              <a:rPr lang="en-US" sz="3100" b="1" dirty="0" err="1" smtClean="0">
                <a:solidFill>
                  <a:srgbClr val="CCFFCC"/>
                </a:solidFill>
                <a:latin typeface="Courier10 BT" pitchFamily="50" charset="0"/>
              </a:rPr>
              <a:t>var</a:t>
            </a: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 </a:t>
            </a:r>
            <a:r>
              <a:rPr lang="en-US" sz="3100" b="1" dirty="0">
                <a:solidFill>
                  <a:srgbClr val="CCFFCC"/>
                </a:solidFill>
                <a:latin typeface="Courier10 BT" pitchFamily="50" charset="0"/>
              </a:rPr>
              <a:t>a = [], 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    while (</a:t>
            </a:r>
            <a:r>
              <a:rPr lang="en-US" sz="3100" b="1" dirty="0">
                <a:latin typeface="Courier10 BT" pitchFamily="50" charset="0"/>
              </a:rPr>
              <a:t>token</a:t>
            </a:r>
            <a:r>
              <a:rPr lang="en-US" sz="3100" b="1" dirty="0">
                <a:solidFill>
                  <a:srgbClr val="CCFFCC"/>
                </a:solidFill>
                <a:latin typeface="Courier10 BT" pitchFamily="50" charset="0"/>
              </a:rPr>
              <a:t>.id </a:t>
            </a: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!== "}" &amp;&amp;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>
                <a:latin typeface="Courier10 BT" pitchFamily="50" charset="0"/>
              </a:rPr>
              <a:t> </a:t>
            </a:r>
            <a:r>
              <a:rPr lang="en-US" sz="3100" b="1" dirty="0" smtClean="0">
                <a:latin typeface="Courier10 BT" pitchFamily="50" charset="0"/>
              </a:rPr>
              <a:t>           token</a:t>
            </a: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.id !== </a:t>
            </a:r>
            <a:r>
              <a:rPr lang="en-US" sz="3100" b="1" dirty="0">
                <a:solidFill>
                  <a:srgbClr val="CCFFCC"/>
                </a:solidFill>
                <a:latin typeface="Courier10 BT" pitchFamily="50" charset="0"/>
              </a:rPr>
              <a:t>"(end</a:t>
            </a: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)") </a:t>
            </a:r>
            <a:r>
              <a:rPr lang="en-US" sz="3100" b="1" dirty="0">
                <a:solidFill>
                  <a:srgbClr val="CCFFCC"/>
                </a:solidFill>
                <a:latin typeface="Courier10 BT" pitchFamily="50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        </a:t>
            </a:r>
            <a:r>
              <a:rPr lang="en-US" sz="3100" b="1" dirty="0" err="1" smtClean="0">
                <a:solidFill>
                  <a:srgbClr val="CCFFCC"/>
                </a:solidFill>
                <a:latin typeface="Courier10 BT" pitchFamily="50" charset="0"/>
              </a:rPr>
              <a:t>a.push</a:t>
            </a: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(</a:t>
            </a:r>
            <a:r>
              <a:rPr lang="en-US" sz="3100" b="1" dirty="0" smtClean="0">
                <a:latin typeface="Courier10 BT" pitchFamily="50" charset="0"/>
              </a:rPr>
              <a:t>statement</a:t>
            </a: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());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>
                <a:solidFill>
                  <a:srgbClr val="CCFFCC"/>
                </a:solidFill>
                <a:latin typeface="Courier10 BT" pitchFamily="50" charset="0"/>
              </a:rPr>
              <a:t> </a:t>
            </a: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   }</a:t>
            </a:r>
            <a:endParaRPr lang="en-US" sz="3100" b="1" dirty="0">
              <a:solidFill>
                <a:srgbClr val="CCFFCC"/>
              </a:solidFill>
              <a:latin typeface="Courier10 BT" pitchFamily="50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    return a;</a:t>
            </a:r>
            <a:endParaRPr lang="en-US" sz="3100" b="1" dirty="0">
              <a:solidFill>
                <a:srgbClr val="CCFFCC"/>
              </a:solidFill>
              <a:latin typeface="Courier10 BT" pitchFamily="50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 smtClean="0">
                <a:solidFill>
                  <a:srgbClr val="CCFFCC"/>
                </a:solidFill>
                <a:latin typeface="Courier10 BT" pitchFamily="50" charset="0"/>
              </a:rPr>
              <a:t>}</a:t>
            </a:r>
            <a:endParaRPr lang="en-US" sz="3100" b="1" dirty="0">
              <a:solidFill>
                <a:srgbClr val="CCFFCC"/>
              </a:solidFill>
              <a:latin typeface="Courier10 BT" pitchFamily="50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70971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sz="4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400" b="1" dirty="0">
                <a:latin typeface="Courier New" pitchFamily="49" charset="0"/>
                <a:cs typeface="Courier New" pitchFamily="49" charset="0"/>
              </a:rPr>
              <a:t>block</a:t>
            </a: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4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smtClean="0">
                <a:latin typeface="Courier New" pitchFamily="49" charset="0"/>
                <a:cs typeface="Courier New" pitchFamily="49" charset="0"/>
              </a:rPr>
              <a:t>    advance</a:t>
            </a: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('{');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4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a = </a:t>
            </a:r>
            <a:r>
              <a:rPr lang="en-US" sz="4400" b="1" dirty="0" smtClean="0">
                <a:latin typeface="Courier New" pitchFamily="49" charset="0"/>
                <a:cs typeface="Courier New" pitchFamily="49" charset="0"/>
              </a:rPr>
              <a:t>statements</a:t>
            </a: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400" b="1" dirty="0" smtClean="0">
                <a:latin typeface="Courier New" pitchFamily="49" charset="0"/>
                <a:cs typeface="Courier New" pitchFamily="49" charset="0"/>
              </a:rPr>
              <a:t>   advance</a:t>
            </a: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('}');</a:t>
            </a:r>
            <a:endParaRPr lang="en-US" sz="4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return a;</a:t>
            </a:r>
            <a:endParaRPr lang="en-US" sz="4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4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53335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sz="4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400" b="1" dirty="0" err="1" smtClean="0">
                <a:latin typeface="Courier New" pitchFamily="49" charset="0"/>
                <a:cs typeface="Courier New" pitchFamily="49" charset="0"/>
              </a:rPr>
              <a:t>stmt</a:t>
            </a: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(id, </a:t>
            </a:r>
            <a:r>
              <a:rPr lang="en-US" sz="4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4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s </a:t>
            </a:r>
            <a:r>
              <a:rPr lang="en-US" sz="4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4400" b="1" dirty="0" smtClean="0">
                <a:latin typeface="Courier New" pitchFamily="49" charset="0"/>
                <a:cs typeface="Courier New" pitchFamily="49" charset="0"/>
              </a:rPr>
              <a:t>symbol</a:t>
            </a: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(id);</a:t>
            </a:r>
            <a:endParaRPr lang="en-US" sz="4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44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s.fud</a:t>
            </a: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44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f;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return s;</a:t>
            </a:r>
            <a:endParaRPr lang="en-US" sz="4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44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85407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stmt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('if',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   advance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('(');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this.first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   advance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(')');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this.second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block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if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(token.id ===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'else')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       advance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('else');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this.third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token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.id ===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'if'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   ?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statement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 </a:t>
            </a:r>
            <a:endParaRPr lang="en-US" sz="2800" b="1" dirty="0" smtClean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   :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block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}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800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this.arity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'statement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';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return this;</a:t>
            </a:r>
            <a:endParaRPr lang="en-US" sz="2800" b="1" dirty="0" smtClean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2800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5156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/>
              <a:t>WARNING!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dirty="0" err="1"/>
              <a:t>JSLint</a:t>
            </a:r>
            <a:r>
              <a:rPr lang="en-US" sz="4800" dirty="0"/>
              <a:t> will hurt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your </a:t>
            </a:r>
            <a:r>
              <a:rPr lang="en-US" sz="4800" dirty="0"/>
              <a:t>feelings.</a:t>
            </a:r>
          </a:p>
        </p:txBody>
      </p:sp>
    </p:spTree>
    <p:extLst>
      <p:ext uri="{BB962C8B-B14F-4D97-AF65-F5344CB8AC3E}">
        <p14:creationId xmlns:p14="http://schemas.microsoft.com/office/powerpoint/2010/main" val="268140286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function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expression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rbp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left,</a:t>
            </a:r>
            <a:endParaRPr lang="en-US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t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token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advance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left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t.nud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while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rbp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token</a:t>
            </a:r>
            <a:r>
              <a:rPr lang="en-US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.lbp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t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token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advance</a:t>
            </a: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    left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t.led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(left);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}</a:t>
            </a:r>
            <a:endParaRPr lang="en-US" b="1" dirty="0">
              <a:solidFill>
                <a:srgbClr val="CCFFCC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    return </a:t>
            </a: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left;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619796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Down Operator Precedence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easy to build parsers with it.</a:t>
            </a:r>
          </a:p>
          <a:p>
            <a:r>
              <a:rPr lang="en-US" dirty="0" smtClean="0"/>
              <a:t>It is really fast because it does almost nothing.</a:t>
            </a:r>
          </a:p>
          <a:p>
            <a:r>
              <a:rPr lang="en-US" dirty="0" smtClean="0"/>
              <a:t>It is fast enough to use as an interpreter.</a:t>
            </a:r>
          </a:p>
          <a:p>
            <a:r>
              <a:rPr lang="en-US" dirty="0" smtClean="0"/>
              <a:t>Dynamic: Build DSLs with it.</a:t>
            </a:r>
          </a:p>
          <a:p>
            <a:r>
              <a:rPr lang="en-US" dirty="0" smtClean="0"/>
              <a:t>Extensible languages.</a:t>
            </a:r>
          </a:p>
          <a:p>
            <a:r>
              <a:rPr lang="en-US" dirty="0" smtClean="0"/>
              <a:t>No more reserved words.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3919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Conceptual</a:t>
            </a:r>
          </a:p>
          <a:p>
            <a:r>
              <a:rPr lang="en-US" dirty="0" smtClean="0"/>
              <a:t>Notational</a:t>
            </a:r>
          </a:p>
          <a:p>
            <a:pPr lvl="1"/>
            <a:r>
              <a:rPr lang="en-US" dirty="0" smtClean="0"/>
              <a:t>Cryptic</a:t>
            </a:r>
          </a:p>
          <a:p>
            <a:r>
              <a:rPr lang="en-US" dirty="0" smtClean="0"/>
              <a:t>Error resistant</a:t>
            </a:r>
          </a:p>
          <a:p>
            <a:pPr lvl="1"/>
            <a:r>
              <a:rPr lang="en-US" dirty="0" smtClean="0"/>
              <a:t>Confusion free</a:t>
            </a:r>
          </a:p>
          <a:p>
            <a:r>
              <a:rPr lang="en-US" dirty="0" smtClean="0"/>
              <a:t>Readable</a:t>
            </a:r>
          </a:p>
        </p:txBody>
      </p:sp>
    </p:spTree>
    <p:extLst>
      <p:ext uri="{BB962C8B-B14F-4D97-AF65-F5344CB8AC3E}">
        <p14:creationId xmlns:p14="http://schemas.microsoft.com/office/powerpoint/2010/main" val="35063564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already have many Java-like languages.</a:t>
            </a:r>
          </a:p>
          <a:p>
            <a:pPr marL="0" indent="0" algn="ctr">
              <a:buNone/>
            </a:pP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CokeBottle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cokeBottle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CokeBottle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 smtClean="0"/>
              <a:t>Select your features carefully.</a:t>
            </a:r>
          </a:p>
          <a:p>
            <a:r>
              <a:rPr lang="en-US" dirty="0" smtClean="0"/>
              <a:t>Beware of </a:t>
            </a:r>
            <a:r>
              <a:rPr lang="en-US" dirty="0" smtClean="0">
                <a:latin typeface="Cheltenhm BdItHd BT" pitchFamily="18" charset="0"/>
              </a:rPr>
              <a:t>Sometimes useful</a:t>
            </a:r>
            <a:r>
              <a:rPr lang="en-US" dirty="0" smtClean="0"/>
              <a:t>.</a:t>
            </a:r>
          </a:p>
          <a:p>
            <a:r>
              <a:rPr lang="en-US" dirty="0" smtClean="0"/>
              <a:t>Avoid universality.</a:t>
            </a:r>
          </a:p>
          <a:p>
            <a:r>
              <a:rPr lang="en-US" dirty="0" smtClean="0"/>
              <a:t>Manage complexity.</a:t>
            </a:r>
          </a:p>
          <a:p>
            <a:r>
              <a:rPr lang="en-US" dirty="0" smtClean="0"/>
              <a:t>Promote quality.</a:t>
            </a:r>
          </a:p>
        </p:txBody>
      </p:sp>
    </p:spTree>
    <p:extLst>
      <p:ext uri="{BB962C8B-B14F-4D97-AF65-F5344CB8AC3E}">
        <p14:creationId xmlns:p14="http://schemas.microsoft.com/office/powerpoint/2010/main" val="1291774602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new mistakes.</a:t>
            </a:r>
          </a:p>
          <a:p>
            <a:r>
              <a:rPr lang="en-US" dirty="0" smtClean="0"/>
              <a:t>Let the language teach you.</a:t>
            </a:r>
          </a:p>
          <a:p>
            <a:r>
              <a:rPr lang="en-US" dirty="0" smtClean="0"/>
              <a:t>Embrace Unicode.</a:t>
            </a:r>
          </a:p>
          <a:p>
            <a:r>
              <a:rPr lang="en-US" dirty="0" smtClean="0"/>
              <a:t>Leap </a:t>
            </a:r>
            <a:r>
              <a:rPr lang="en-US" dirty="0"/>
              <a:t>forward.</a:t>
            </a:r>
          </a:p>
          <a:p>
            <a:r>
              <a:rPr lang="en-US" dirty="0"/>
              <a:t>Distributed programming: clouds &amp; cores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State machines, constraint engines.</a:t>
            </a:r>
          </a:p>
          <a:p>
            <a:r>
              <a:rPr lang="en-US" dirty="0"/>
              <a:t>Have fun.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813807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317625"/>
            <a:ext cx="7772400" cy="1470025"/>
          </a:xfrm>
        </p:spPr>
        <p:txBody>
          <a:bodyPr/>
          <a:lstStyle/>
          <a:p>
            <a:r>
              <a:rPr lang="en-US" sz="59500" dirty="0" smtClean="0"/>
              <a:t>;</a:t>
            </a:r>
            <a:endParaRPr lang="en-US" sz="595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945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https://</a:t>
            </a:r>
            <a:r>
              <a:rPr lang="en-US" dirty="0" smtClean="0"/>
              <a:t>github.com/douglascrockford/TDOP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https://</a:t>
            </a:r>
            <a:r>
              <a:rPr lang="en-US" dirty="0" smtClean="0"/>
              <a:t>github.com/douglascrockford/JSLint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heltenhm BdItHd BT" pitchFamily="18" charset="0"/>
              </a:rPr>
              <a:t>Beautiful Code: Leading </a:t>
            </a:r>
            <a:r>
              <a:rPr lang="en-US" dirty="0">
                <a:latin typeface="Cheltenhm BdItHd BT" pitchFamily="18" charset="0"/>
              </a:rPr>
              <a:t>Programmers Explain How They </a:t>
            </a:r>
            <a:r>
              <a:rPr lang="en-US" dirty="0" smtClean="0">
                <a:latin typeface="Cheltenhm BdItHd BT" pitchFamily="18" charset="0"/>
              </a:rPr>
              <a:t>Think  </a:t>
            </a:r>
            <a:r>
              <a:rPr lang="en-US" dirty="0" smtClean="0"/>
              <a:t>[Chapter 9]</a:t>
            </a:r>
            <a:br>
              <a:rPr lang="en-US" dirty="0" smtClean="0"/>
            </a:br>
            <a:r>
              <a:rPr lang="en-US" dirty="0" err="1" smtClean="0"/>
              <a:t>Oram</a:t>
            </a:r>
            <a:r>
              <a:rPr lang="en-US" dirty="0" smtClean="0"/>
              <a:t> &amp; Wilson</a:t>
            </a:r>
            <a:br>
              <a:rPr lang="en-US" dirty="0" smtClean="0"/>
            </a:br>
            <a:r>
              <a:rPr lang="en-US" dirty="0" smtClean="0"/>
              <a:t>O'Reilly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Cheltenhm BdItHd B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790038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and good night.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sz="4000" dirty="0" smtClean="0"/>
              <a:t>Syntax is the least important aspect of programming language design.</a:t>
            </a:r>
            <a:endParaRPr lang="en-US" sz="4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anchor="b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4732705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sz="4000" dirty="0" smtClean="0"/>
              <a:t>Syntax is the least important aspect of programming language design.</a:t>
            </a:r>
            <a:endParaRPr lang="en-US" sz="4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anchor="b"/>
          <a:lstStyle/>
          <a:p>
            <a:r>
              <a:rPr lang="en-US" dirty="0" smtClean="0"/>
              <a:t>Fashion is the least important aspect of clothing design.</a:t>
            </a:r>
          </a:p>
        </p:txBody>
      </p:sp>
    </p:spTree>
    <p:extLst>
      <p:ext uri="{BB962C8B-B14F-4D97-AF65-F5344CB8AC3E}">
        <p14:creationId xmlns:p14="http://schemas.microsoft.com/office/powerpoint/2010/main" val="78745939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17501"/>
            <a:ext cx="7772400" cy="3282950"/>
          </a:xfrm>
        </p:spPr>
        <p:txBody>
          <a:bodyPr/>
          <a:lstStyle/>
          <a:p>
            <a:r>
              <a:rPr lang="en-US" sz="5400" dirty="0" smtClean="0">
                <a:latin typeface="Cheltenhm BdItHd BT" pitchFamily="18" charset="0"/>
              </a:rPr>
              <a:t>Programming Languages:</a:t>
            </a:r>
            <a:r>
              <a:rPr lang="en-US" dirty="0" smtClean="0">
                <a:latin typeface="Cheltenhm BdItHd BT" pitchFamily="18" charset="0"/>
              </a:rPr>
              <a:t> </a:t>
            </a:r>
            <a:br>
              <a:rPr lang="en-US" dirty="0" smtClean="0">
                <a:latin typeface="Cheltenhm BdItHd BT" pitchFamily="18" charset="0"/>
              </a:rPr>
            </a:br>
            <a:r>
              <a:rPr lang="en-US" dirty="0" smtClean="0">
                <a:latin typeface="Cheltenhm BdItHd BT" pitchFamily="18" charset="0"/>
              </a:rPr>
              <a:t>An Interpreter-Based Approach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Samuel N. </a:t>
            </a:r>
            <a:r>
              <a:rPr lang="en-US" sz="4000" dirty="0" err="1" smtClean="0"/>
              <a:t>Kamin</a:t>
            </a:r>
            <a:r>
              <a:rPr lang="en-US" sz="4000" dirty="0" smtClean="0"/>
              <a:t> [1990]</a:t>
            </a:r>
            <a:endParaRPr lang="en-US" sz="4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11300" y="3556000"/>
            <a:ext cx="2959100" cy="1752600"/>
          </a:xfrm>
        </p:spPr>
        <p:txBody>
          <a:bodyPr/>
          <a:lstStyle/>
          <a:p>
            <a:r>
              <a:rPr lang="en-US" dirty="0" smtClean="0"/>
              <a:t>Lisp</a:t>
            </a:r>
          </a:p>
          <a:p>
            <a:r>
              <a:rPr lang="en-US" dirty="0" smtClean="0"/>
              <a:t>APL</a:t>
            </a:r>
          </a:p>
          <a:p>
            <a:r>
              <a:rPr lang="en-US" dirty="0" smtClean="0"/>
              <a:t>Scheme</a:t>
            </a:r>
          </a:p>
          <a:p>
            <a:r>
              <a:rPr lang="en-US" dirty="0" smtClean="0"/>
              <a:t>SASL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381500" y="3556000"/>
            <a:ext cx="29591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3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2pPr>
            <a:lvl3pPr marL="9144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3pPr>
            <a:lvl4pPr marL="13716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4pPr>
            <a:lvl5pPr marL="18288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5pPr>
            <a:lvl6pPr marL="22860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6pPr>
            <a:lvl7pPr marL="27432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7pPr>
            <a:lvl8pPr marL="32004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8pPr>
            <a:lvl9pPr marL="36576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dirty="0" err="1" smtClean="0"/>
              <a:t>Clu</a:t>
            </a:r>
            <a:endParaRPr lang="en-US" dirty="0" smtClean="0"/>
          </a:p>
          <a:p>
            <a:r>
              <a:rPr lang="en-US" dirty="0" smtClean="0"/>
              <a:t>Smalltalk</a:t>
            </a:r>
          </a:p>
          <a:p>
            <a:r>
              <a:rPr lang="en-US" dirty="0" smtClean="0"/>
              <a:t>Prolog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5533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Minimal Syntax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978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Lisp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19100" y="3886200"/>
            <a:ext cx="8229600" cy="1752600"/>
          </a:xfrm>
        </p:spPr>
        <p:txBody>
          <a:bodyPr/>
          <a:lstStyle/>
          <a:p>
            <a:r>
              <a:rPr lang="en-US" sz="4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4400" b="1" dirty="0" err="1" smtClean="0">
                <a:latin typeface="Courier New" pitchFamily="49" charset="0"/>
                <a:cs typeface="Courier New" pitchFamily="49" charset="0"/>
              </a:rPr>
              <a:t>fname</a:t>
            </a:r>
            <a:r>
              <a:rPr lang="en-US" sz="4400" b="1" dirty="0" smtClean="0">
                <a:latin typeface="Courier New" pitchFamily="49" charset="0"/>
                <a:cs typeface="Courier New" pitchFamily="49" charset="0"/>
              </a:rPr>
              <a:t> arg1 arg2)</a:t>
            </a:r>
            <a:endParaRPr lang="en-US" sz="4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9431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heltenhm BdHd BT"/>
        <a:ea typeface=""/>
        <a:cs typeface=""/>
      </a:majorFont>
      <a:minorFont>
        <a:latin typeface="Cheltenhm BdHd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23194</TotalTime>
  <Words>1187</Words>
  <Application>Microsoft Office PowerPoint</Application>
  <PresentationFormat>On-screen Show (4:3)</PresentationFormat>
  <Paragraphs>293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Arial</vt:lpstr>
      <vt:lpstr>Cheltenhm BdItHd BT</vt:lpstr>
      <vt:lpstr>Cheltenhm BdHd BT</vt:lpstr>
      <vt:lpstr>Courier10 BT</vt:lpstr>
      <vt:lpstr>Courier New</vt:lpstr>
      <vt:lpstr>Default Design</vt:lpstr>
      <vt:lpstr>Syntaxation</vt:lpstr>
      <vt:lpstr>JavaScript:  The Universal Virtual Machine</vt:lpstr>
      <vt:lpstr>JSLint.</vt:lpstr>
      <vt:lpstr>WARNING!</vt:lpstr>
      <vt:lpstr>Syntax is the least important aspect of programming language design.</vt:lpstr>
      <vt:lpstr>Syntax is the least important aspect of programming language design.</vt:lpstr>
      <vt:lpstr>Programming Languages:  An Interpreter-Based Approach Samuel N. Kamin [1990]</vt:lpstr>
      <vt:lpstr>Minimal Syntax</vt:lpstr>
      <vt:lpstr>Lisp</vt:lpstr>
      <vt:lpstr>Smalltalk 80</vt:lpstr>
      <vt:lpstr>Emotional Style</vt:lpstr>
      <vt:lpstr>a ☁ b ♥ c  ((a ☁ b) ♥ c) (a ☁ (b ♥ c))</vt:lpstr>
      <vt:lpstr>Binding Power</vt:lpstr>
      <vt:lpstr>word</vt:lpstr>
      <vt:lpstr>Parsing  Theory of Formal Languages</vt:lpstr>
      <vt:lpstr>Tokens are objects</vt:lpstr>
      <vt:lpstr>a = b + c;</vt:lpstr>
      <vt:lpstr>Top Down Operator Precedence</vt:lpstr>
      <vt:lpstr>Why have you never heard of this?</vt:lpstr>
      <vt:lpstr>What do we expect to see to the left of the operator?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Statement denotation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 Down Operator Precedence</vt:lpstr>
      <vt:lpstr>Minimalism</vt:lpstr>
      <vt:lpstr>Innovate</vt:lpstr>
      <vt:lpstr>Innovate</vt:lpstr>
      <vt:lpstr>;</vt:lpstr>
      <vt:lpstr>PowerPoint Presentation</vt:lpstr>
      <vt:lpstr>Thank you and good night.</vt:lpstr>
    </vt:vector>
  </TitlesOfParts>
  <Company>Yahoo!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Syntaxation</dc:title>
  <dc:subject>Section 8</dc:subject>
  <dc:creator>Douglas Crockford</dc:creator>
  <cp:lastModifiedBy>Douglas Crockford</cp:lastModifiedBy>
  <cp:revision>764</cp:revision>
  <dcterms:created xsi:type="dcterms:W3CDTF">2005-10-05T17:31:40Z</dcterms:created>
  <dcterms:modified xsi:type="dcterms:W3CDTF">2013-02-15T02:09:33Z</dcterms:modified>
</cp:coreProperties>
</file>